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62" r:id="rId2"/>
    <p:sldId id="258" r:id="rId3"/>
    <p:sldId id="261" r:id="rId4"/>
    <p:sldId id="263" r:id="rId5"/>
    <p:sldId id="264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16" autoAdjust="0"/>
    <p:restoredTop sz="90468" autoAdjust="0"/>
  </p:normalViewPr>
  <p:slideViewPr>
    <p:cSldViewPr snapToGrid="0" showGuides="1">
      <p:cViewPr varScale="1">
        <p:scale>
          <a:sx n="63" d="100"/>
          <a:sy n="63" d="100"/>
        </p:scale>
        <p:origin x="690" y="7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B93EB-2047-4F81-AA6F-BB5B1AFA5805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71390-507D-4149-AA8C-D88FA242D5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688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9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C1D359B-782B-4450-B980-47A789FAFC8C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541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71390-507D-4149-AA8C-D88FA242D50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6598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71390-507D-4149-AA8C-D88FA242D50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9435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71390-507D-4149-AA8C-D88FA242D50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635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3692" y="2130487"/>
            <a:ext cx="10364618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176" y="3886200"/>
            <a:ext cx="8533691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75891" indent="0" algn="ctr">
              <a:buNone/>
              <a:defRPr/>
            </a:lvl2pPr>
            <a:lvl3pPr marL="951786" indent="0" algn="ctr">
              <a:buNone/>
              <a:defRPr/>
            </a:lvl3pPr>
            <a:lvl4pPr marL="1427679" indent="0" algn="ctr">
              <a:buNone/>
              <a:defRPr/>
            </a:lvl4pPr>
            <a:lvl5pPr marL="1903570" indent="0" algn="ctr">
              <a:buNone/>
              <a:defRPr/>
            </a:lvl5pPr>
            <a:lvl6pPr marL="2379463" indent="0" algn="ctr">
              <a:buNone/>
              <a:defRPr/>
            </a:lvl6pPr>
            <a:lvl7pPr marL="2855356" indent="0" algn="ctr">
              <a:buNone/>
              <a:defRPr/>
            </a:lvl7pPr>
            <a:lvl8pPr marL="3331250" indent="0" algn="ctr">
              <a:buNone/>
              <a:defRPr/>
            </a:lvl8pPr>
            <a:lvl9pPr marL="3807143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1846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9647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874" y="571542"/>
            <a:ext cx="2742846" cy="566896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0333" y="571542"/>
            <a:ext cx="8058217" cy="566896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8043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9" descr="bd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 rot="16200000" flipH="1" flipV="1">
            <a:off x="2667098" y="2690113"/>
            <a:ext cx="1897764" cy="351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821413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ChangeArrowheads="1"/>
          </p:cNvSpPr>
          <p:nvPr/>
        </p:nvSpPr>
        <p:spPr bwMode="auto">
          <a:xfrm>
            <a:off x="965238" y="2643183"/>
            <a:ext cx="10369549" cy="1447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158701" tIns="0" rIns="190441" bIns="0" anchor="ctr"/>
          <a:lstStyle/>
          <a:p>
            <a:pPr algn="ctr" fontAlgn="ctr">
              <a:spcBef>
                <a:spcPct val="0"/>
              </a:spcBef>
              <a:spcAft>
                <a:spcPct val="0"/>
              </a:spcAft>
              <a:defRPr/>
            </a:pPr>
            <a:endParaRPr lang="zh-CN" altLang="zh-CN" sz="5524" dirty="0">
              <a:solidFill>
                <a:srgbClr val="808080"/>
              </a:solidFill>
            </a:endParaRPr>
          </a:p>
        </p:txBody>
      </p:sp>
      <p:sp>
        <p:nvSpPr>
          <p:cNvPr id="3" name="Rectangle 12"/>
          <p:cNvSpPr>
            <a:spLocks/>
          </p:cNvSpPr>
          <p:nvPr/>
        </p:nvSpPr>
        <p:spPr bwMode="auto">
          <a:xfrm>
            <a:off x="4993256" y="4114800"/>
            <a:ext cx="1102783" cy="152400"/>
          </a:xfrm>
          <a:prstGeom prst="rect">
            <a:avLst/>
          </a:prstGeom>
          <a:solidFill>
            <a:srgbClr val="FF0000"/>
          </a:solidFill>
          <a:ln w="25400">
            <a:noFill/>
            <a:miter lim="800000"/>
            <a:headEnd/>
            <a:tailEnd/>
          </a:ln>
          <a:effectLst/>
        </p:spPr>
        <p:txBody>
          <a:bodyPr wrap="none" lIns="105800" tIns="52900" rIns="105800" bIns="52900" anchor="ctr"/>
          <a:lstStyle/>
          <a:p>
            <a:pPr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808080"/>
              </a:buClr>
              <a:buSzPct val="150000"/>
              <a:buFontTx/>
              <a:buChar char="•"/>
              <a:defRPr/>
            </a:pPr>
            <a:endParaRPr lang="zh-CN" altLang="en-US" sz="1714">
              <a:solidFill>
                <a:srgbClr val="000000"/>
              </a:solidFill>
            </a:endParaRPr>
          </a:p>
        </p:txBody>
      </p:sp>
      <p:sp>
        <p:nvSpPr>
          <p:cNvPr id="4" name="Rectangle 15"/>
          <p:cNvSpPr>
            <a:spLocks/>
          </p:cNvSpPr>
          <p:nvPr/>
        </p:nvSpPr>
        <p:spPr bwMode="auto">
          <a:xfrm>
            <a:off x="6096001" y="4114800"/>
            <a:ext cx="1102784" cy="152400"/>
          </a:xfrm>
          <a:prstGeom prst="rect">
            <a:avLst/>
          </a:prstGeom>
          <a:solidFill>
            <a:srgbClr val="0000FF"/>
          </a:solidFill>
          <a:ln w="25400">
            <a:noFill/>
            <a:miter lim="800000"/>
            <a:headEnd/>
            <a:tailEnd/>
          </a:ln>
          <a:effectLst/>
        </p:spPr>
        <p:txBody>
          <a:bodyPr wrap="none" lIns="105800" tIns="52900" rIns="105800" bIns="52900" anchor="ctr"/>
          <a:lstStyle/>
          <a:p>
            <a:pPr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808080"/>
              </a:buClr>
              <a:buSzPct val="150000"/>
              <a:buFontTx/>
              <a:buChar char="•"/>
              <a:defRPr/>
            </a:pPr>
            <a:endParaRPr lang="zh-CN" altLang="en-US" sz="1714">
              <a:solidFill>
                <a:srgbClr val="000000"/>
              </a:solidFill>
            </a:endParaRPr>
          </a:p>
        </p:txBody>
      </p:sp>
      <p:pic>
        <p:nvPicPr>
          <p:cNvPr id="5" name="Picture 16" descr="logonew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26000" y="990619"/>
            <a:ext cx="2540000" cy="723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47715" y="2857496"/>
            <a:ext cx="10191822" cy="1143000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7997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0" y="0"/>
            <a:ext cx="107566" cy="1028733"/>
          </a:xfrm>
          <a:prstGeom prst="rect">
            <a:avLst/>
          </a:prstGeom>
          <a:solidFill>
            <a:srgbClr val="2A55D6"/>
          </a:solidFill>
          <a:ln>
            <a:solidFill>
              <a:srgbClr val="2A55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1714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695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72" y="4406969"/>
            <a:ext cx="10362843" cy="1362075"/>
          </a:xfrm>
        </p:spPr>
        <p:txBody>
          <a:bodyPr anchor="t"/>
          <a:lstStyle>
            <a:lvl1pPr algn="l">
              <a:defRPr sz="4191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72" y="2906713"/>
            <a:ext cx="10362843" cy="1500187"/>
          </a:xfrm>
        </p:spPr>
        <p:txBody>
          <a:bodyPr anchor="b"/>
          <a:lstStyle>
            <a:lvl1pPr marL="0" indent="0">
              <a:buNone/>
              <a:defRPr sz="2095"/>
            </a:lvl1pPr>
            <a:lvl2pPr marL="475891" indent="0">
              <a:buNone/>
              <a:defRPr sz="1905"/>
            </a:lvl2pPr>
            <a:lvl3pPr marL="951786" indent="0">
              <a:buNone/>
              <a:defRPr sz="1714"/>
            </a:lvl3pPr>
            <a:lvl4pPr marL="1427679" indent="0">
              <a:buNone/>
              <a:defRPr sz="1429"/>
            </a:lvl4pPr>
            <a:lvl5pPr marL="1903570" indent="0">
              <a:buNone/>
              <a:defRPr sz="1429"/>
            </a:lvl5pPr>
            <a:lvl6pPr marL="2379463" indent="0">
              <a:buNone/>
              <a:defRPr sz="1429"/>
            </a:lvl6pPr>
            <a:lvl7pPr marL="2855356" indent="0">
              <a:buNone/>
              <a:defRPr sz="1429"/>
            </a:lvl7pPr>
            <a:lvl8pPr marL="3331250" indent="0">
              <a:buNone/>
              <a:defRPr sz="1429"/>
            </a:lvl8pPr>
            <a:lvl9pPr marL="3807143" indent="0">
              <a:buNone/>
              <a:defRPr sz="1429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0" y="0"/>
            <a:ext cx="107566" cy="1028733"/>
          </a:xfrm>
          <a:prstGeom prst="rect">
            <a:avLst/>
          </a:prstGeom>
          <a:solidFill>
            <a:srgbClr val="2A55D6"/>
          </a:solidFill>
          <a:ln>
            <a:solidFill>
              <a:srgbClr val="2A55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1714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448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0314" y="1714521"/>
            <a:ext cx="5400531" cy="4525963"/>
          </a:xfrm>
        </p:spPr>
        <p:txBody>
          <a:bodyPr/>
          <a:lstStyle>
            <a:lvl1pPr>
              <a:defRPr sz="2952"/>
            </a:lvl1pPr>
            <a:lvl2pPr>
              <a:defRPr sz="2476"/>
            </a:lvl2pPr>
            <a:lvl3pPr>
              <a:defRPr sz="2095"/>
            </a:lvl3pPr>
            <a:lvl4pPr>
              <a:defRPr sz="1905"/>
            </a:lvl4pPr>
            <a:lvl5pPr>
              <a:defRPr sz="1905"/>
            </a:lvl5pPr>
            <a:lvl6pPr>
              <a:defRPr sz="1905"/>
            </a:lvl6pPr>
            <a:lvl7pPr>
              <a:defRPr sz="1905"/>
            </a:lvl7pPr>
            <a:lvl8pPr>
              <a:defRPr sz="1905"/>
            </a:lvl8pPr>
            <a:lvl9pPr>
              <a:defRPr sz="190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81160" y="1714521"/>
            <a:ext cx="5400531" cy="4525963"/>
          </a:xfrm>
        </p:spPr>
        <p:txBody>
          <a:bodyPr/>
          <a:lstStyle>
            <a:lvl1pPr>
              <a:defRPr sz="2952"/>
            </a:lvl1pPr>
            <a:lvl2pPr>
              <a:defRPr sz="2476"/>
            </a:lvl2pPr>
            <a:lvl3pPr>
              <a:defRPr sz="2095"/>
            </a:lvl3pPr>
            <a:lvl4pPr>
              <a:defRPr sz="1905"/>
            </a:lvl4pPr>
            <a:lvl5pPr>
              <a:defRPr sz="1905"/>
            </a:lvl5pPr>
            <a:lvl6pPr>
              <a:defRPr sz="1905"/>
            </a:lvl6pPr>
            <a:lvl7pPr>
              <a:defRPr sz="1905"/>
            </a:lvl7pPr>
            <a:lvl8pPr>
              <a:defRPr sz="1905"/>
            </a:lvl8pPr>
            <a:lvl9pPr>
              <a:defRPr sz="190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0"/>
            <a:ext cx="107566" cy="1028733"/>
          </a:xfrm>
          <a:prstGeom prst="rect">
            <a:avLst/>
          </a:prstGeom>
          <a:solidFill>
            <a:srgbClr val="2A55D6"/>
          </a:solidFill>
          <a:ln>
            <a:solidFill>
              <a:srgbClr val="2A55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1714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919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0322" y="274638"/>
            <a:ext cx="1097138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10310" y="1535113"/>
            <a:ext cx="5386338" cy="639762"/>
          </a:xfrm>
        </p:spPr>
        <p:txBody>
          <a:bodyPr anchor="b"/>
          <a:lstStyle>
            <a:lvl1pPr marL="0" indent="0">
              <a:buNone/>
              <a:defRPr sz="2476" b="1"/>
            </a:lvl1pPr>
            <a:lvl2pPr marL="475891" indent="0">
              <a:buNone/>
              <a:defRPr sz="2095" b="1"/>
            </a:lvl2pPr>
            <a:lvl3pPr marL="951786" indent="0">
              <a:buNone/>
              <a:defRPr sz="1905" b="1"/>
            </a:lvl3pPr>
            <a:lvl4pPr marL="1427679" indent="0">
              <a:buNone/>
              <a:defRPr sz="1714" b="1"/>
            </a:lvl4pPr>
            <a:lvl5pPr marL="1903570" indent="0">
              <a:buNone/>
              <a:defRPr sz="1714" b="1"/>
            </a:lvl5pPr>
            <a:lvl6pPr marL="2379463" indent="0">
              <a:buNone/>
              <a:defRPr sz="1714" b="1"/>
            </a:lvl6pPr>
            <a:lvl7pPr marL="2855356" indent="0">
              <a:buNone/>
              <a:defRPr sz="1714" b="1"/>
            </a:lvl7pPr>
            <a:lvl8pPr marL="3331250" indent="0">
              <a:buNone/>
              <a:defRPr sz="1714" b="1"/>
            </a:lvl8pPr>
            <a:lvl9pPr marL="3807143" indent="0">
              <a:buNone/>
              <a:defRPr sz="1714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0310" y="2174875"/>
            <a:ext cx="5386338" cy="3951288"/>
          </a:xfrm>
        </p:spPr>
        <p:txBody>
          <a:bodyPr/>
          <a:lstStyle>
            <a:lvl1pPr>
              <a:defRPr sz="2476"/>
            </a:lvl1pPr>
            <a:lvl2pPr>
              <a:defRPr sz="2095"/>
            </a:lvl2pPr>
            <a:lvl3pPr>
              <a:defRPr sz="1905"/>
            </a:lvl3pPr>
            <a:lvl4pPr>
              <a:defRPr sz="1714"/>
            </a:lvl4pPr>
            <a:lvl5pPr>
              <a:defRPr sz="1714"/>
            </a:lvl5pPr>
            <a:lvl6pPr>
              <a:defRPr sz="1714"/>
            </a:lvl6pPr>
            <a:lvl7pPr>
              <a:defRPr sz="1714"/>
            </a:lvl7pPr>
            <a:lvl8pPr>
              <a:defRPr sz="1714"/>
            </a:lvl8pPr>
            <a:lvl9pPr>
              <a:defRPr sz="1714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620" y="1535113"/>
            <a:ext cx="5388111" cy="639762"/>
          </a:xfrm>
        </p:spPr>
        <p:txBody>
          <a:bodyPr anchor="b"/>
          <a:lstStyle>
            <a:lvl1pPr marL="0" indent="0">
              <a:buNone/>
              <a:defRPr sz="2476" b="1"/>
            </a:lvl1pPr>
            <a:lvl2pPr marL="475891" indent="0">
              <a:buNone/>
              <a:defRPr sz="2095" b="1"/>
            </a:lvl2pPr>
            <a:lvl3pPr marL="951786" indent="0">
              <a:buNone/>
              <a:defRPr sz="1905" b="1"/>
            </a:lvl3pPr>
            <a:lvl4pPr marL="1427679" indent="0">
              <a:buNone/>
              <a:defRPr sz="1714" b="1"/>
            </a:lvl4pPr>
            <a:lvl5pPr marL="1903570" indent="0">
              <a:buNone/>
              <a:defRPr sz="1714" b="1"/>
            </a:lvl5pPr>
            <a:lvl6pPr marL="2379463" indent="0">
              <a:buNone/>
              <a:defRPr sz="1714" b="1"/>
            </a:lvl6pPr>
            <a:lvl7pPr marL="2855356" indent="0">
              <a:buNone/>
              <a:defRPr sz="1714" b="1"/>
            </a:lvl7pPr>
            <a:lvl8pPr marL="3331250" indent="0">
              <a:buNone/>
              <a:defRPr sz="1714" b="1"/>
            </a:lvl8pPr>
            <a:lvl9pPr marL="3807143" indent="0">
              <a:buNone/>
              <a:defRPr sz="1714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620" y="2174875"/>
            <a:ext cx="5388111" cy="3951288"/>
          </a:xfrm>
        </p:spPr>
        <p:txBody>
          <a:bodyPr/>
          <a:lstStyle>
            <a:lvl1pPr>
              <a:defRPr sz="2476"/>
            </a:lvl1pPr>
            <a:lvl2pPr>
              <a:defRPr sz="2095"/>
            </a:lvl2pPr>
            <a:lvl3pPr>
              <a:defRPr sz="1905"/>
            </a:lvl3pPr>
            <a:lvl4pPr>
              <a:defRPr sz="1714"/>
            </a:lvl4pPr>
            <a:lvl5pPr>
              <a:defRPr sz="1714"/>
            </a:lvl5pPr>
            <a:lvl6pPr>
              <a:defRPr sz="1714"/>
            </a:lvl6pPr>
            <a:lvl7pPr>
              <a:defRPr sz="1714"/>
            </a:lvl7pPr>
            <a:lvl8pPr>
              <a:defRPr sz="1714"/>
            </a:lvl8pPr>
            <a:lvl9pPr>
              <a:defRPr sz="1714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80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275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9492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0309" y="273050"/>
            <a:ext cx="4009592" cy="1162050"/>
          </a:xfrm>
        </p:spPr>
        <p:txBody>
          <a:bodyPr anchor="b"/>
          <a:lstStyle>
            <a:lvl1pPr algn="l">
              <a:defRPr sz="2095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162" y="273094"/>
            <a:ext cx="6814531" cy="5853113"/>
          </a:xfrm>
        </p:spPr>
        <p:txBody>
          <a:bodyPr/>
          <a:lstStyle>
            <a:lvl1pPr>
              <a:defRPr sz="3333"/>
            </a:lvl1pPr>
            <a:lvl2pPr>
              <a:defRPr sz="2952"/>
            </a:lvl2pPr>
            <a:lvl3pPr>
              <a:defRPr sz="2476"/>
            </a:lvl3pPr>
            <a:lvl4pPr>
              <a:defRPr sz="2095"/>
            </a:lvl4pPr>
            <a:lvl5pPr>
              <a:defRPr sz="2095"/>
            </a:lvl5pPr>
            <a:lvl6pPr>
              <a:defRPr sz="2095"/>
            </a:lvl6pPr>
            <a:lvl7pPr>
              <a:defRPr sz="2095"/>
            </a:lvl7pPr>
            <a:lvl8pPr>
              <a:defRPr sz="2095"/>
            </a:lvl8pPr>
            <a:lvl9pPr>
              <a:defRPr sz="209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10309" y="1435113"/>
            <a:ext cx="4009592" cy="4691063"/>
          </a:xfrm>
        </p:spPr>
        <p:txBody>
          <a:bodyPr/>
          <a:lstStyle>
            <a:lvl1pPr marL="0" indent="0">
              <a:buNone/>
              <a:defRPr sz="1429"/>
            </a:lvl1pPr>
            <a:lvl2pPr marL="475891" indent="0">
              <a:buNone/>
              <a:defRPr sz="1238"/>
            </a:lvl2pPr>
            <a:lvl3pPr marL="951786" indent="0">
              <a:buNone/>
              <a:defRPr sz="1048"/>
            </a:lvl3pPr>
            <a:lvl4pPr marL="1427679" indent="0">
              <a:buNone/>
              <a:defRPr sz="952"/>
            </a:lvl4pPr>
            <a:lvl5pPr marL="1903570" indent="0">
              <a:buNone/>
              <a:defRPr sz="952"/>
            </a:lvl5pPr>
            <a:lvl6pPr marL="2379463" indent="0">
              <a:buNone/>
              <a:defRPr sz="952"/>
            </a:lvl6pPr>
            <a:lvl7pPr marL="2855356" indent="0">
              <a:buNone/>
              <a:defRPr sz="952"/>
            </a:lvl7pPr>
            <a:lvl8pPr marL="3331250" indent="0">
              <a:buNone/>
              <a:defRPr sz="952"/>
            </a:lvl8pPr>
            <a:lvl9pPr marL="3807143" indent="0">
              <a:buNone/>
              <a:defRPr sz="952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65605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830" y="4800602"/>
            <a:ext cx="7314844" cy="566738"/>
          </a:xfrm>
        </p:spPr>
        <p:txBody>
          <a:bodyPr anchor="b"/>
          <a:lstStyle>
            <a:lvl1pPr algn="l">
              <a:defRPr sz="2095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830" y="612775"/>
            <a:ext cx="7314844" cy="4114800"/>
          </a:xfrm>
        </p:spPr>
        <p:txBody>
          <a:bodyPr/>
          <a:lstStyle>
            <a:lvl1pPr marL="0" indent="0">
              <a:buNone/>
              <a:defRPr sz="3333"/>
            </a:lvl1pPr>
            <a:lvl2pPr marL="475891" indent="0">
              <a:buNone/>
              <a:defRPr sz="2952"/>
            </a:lvl2pPr>
            <a:lvl3pPr marL="951786" indent="0">
              <a:buNone/>
              <a:defRPr sz="2476"/>
            </a:lvl3pPr>
            <a:lvl4pPr marL="1427679" indent="0">
              <a:buNone/>
              <a:defRPr sz="2095"/>
            </a:lvl4pPr>
            <a:lvl5pPr marL="1903570" indent="0">
              <a:buNone/>
              <a:defRPr sz="2095"/>
            </a:lvl5pPr>
            <a:lvl6pPr marL="2379463" indent="0">
              <a:buNone/>
              <a:defRPr sz="2095"/>
            </a:lvl6pPr>
            <a:lvl7pPr marL="2855356" indent="0">
              <a:buNone/>
              <a:defRPr sz="2095"/>
            </a:lvl7pPr>
            <a:lvl8pPr marL="3331250" indent="0">
              <a:buNone/>
              <a:defRPr sz="2095"/>
            </a:lvl8pPr>
            <a:lvl9pPr marL="3807143" indent="0">
              <a:buNone/>
              <a:defRPr sz="2095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830" y="5367339"/>
            <a:ext cx="7314844" cy="804862"/>
          </a:xfrm>
        </p:spPr>
        <p:txBody>
          <a:bodyPr/>
          <a:lstStyle>
            <a:lvl1pPr marL="0" indent="0">
              <a:buNone/>
              <a:defRPr sz="1429"/>
            </a:lvl1pPr>
            <a:lvl2pPr marL="475891" indent="0">
              <a:buNone/>
              <a:defRPr sz="1238"/>
            </a:lvl2pPr>
            <a:lvl3pPr marL="951786" indent="0">
              <a:buNone/>
              <a:defRPr sz="1048"/>
            </a:lvl3pPr>
            <a:lvl4pPr marL="1427679" indent="0">
              <a:buNone/>
              <a:defRPr sz="952"/>
            </a:lvl4pPr>
            <a:lvl5pPr marL="1903570" indent="0">
              <a:buNone/>
              <a:defRPr sz="952"/>
            </a:lvl5pPr>
            <a:lvl6pPr marL="2379463" indent="0">
              <a:buNone/>
              <a:defRPr sz="952"/>
            </a:lvl6pPr>
            <a:lvl7pPr marL="2855356" indent="0">
              <a:buNone/>
              <a:defRPr sz="952"/>
            </a:lvl7pPr>
            <a:lvl8pPr marL="3331250" indent="0">
              <a:buNone/>
              <a:defRPr sz="952"/>
            </a:lvl8pPr>
            <a:lvl9pPr marL="3807143" indent="0">
              <a:buNone/>
              <a:defRPr sz="952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11741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36447" y="-17452"/>
            <a:ext cx="10971382" cy="1143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920" tIns="49960" rIns="99920" bIns="4996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10322" y="1341453"/>
            <a:ext cx="10971382" cy="4899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920" tIns="49960" rIns="99920" bIns="4996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pic>
        <p:nvPicPr>
          <p:cNvPr id="1028" name="Picture 7" descr="图片1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0361154" y="6240509"/>
            <a:ext cx="170319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图片 9" descr="line2.png"/>
          <p:cNvPicPr>
            <a:picLocks noChangeAspect="1"/>
          </p:cNvPicPr>
          <p:nvPr userDrawn="1"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-21585" y="6800857"/>
            <a:ext cx="12213587" cy="48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矩形 1"/>
          <p:cNvSpPr/>
          <p:nvPr userDrawn="1"/>
        </p:nvSpPr>
        <p:spPr>
          <a:xfrm flipH="1">
            <a:off x="1779" y="14"/>
            <a:ext cx="120643" cy="1014413"/>
          </a:xfrm>
          <a:prstGeom prst="rect">
            <a:avLst/>
          </a:prstGeom>
          <a:solidFill>
            <a:srgbClr val="BC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0808" tIns="60409" rIns="120808" bIns="60409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714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630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952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952">
          <a:solidFill>
            <a:schemeClr val="tx2"/>
          </a:solidFill>
          <a:latin typeface="Arial" charset="0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952">
          <a:solidFill>
            <a:schemeClr val="tx2"/>
          </a:solidFill>
          <a:latin typeface="Arial" charset="0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952">
          <a:solidFill>
            <a:schemeClr val="tx2"/>
          </a:solidFill>
          <a:latin typeface="Arial" charset="0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952">
          <a:solidFill>
            <a:schemeClr val="tx2"/>
          </a:solidFill>
          <a:latin typeface="Arial" charset="0"/>
          <a:ea typeface="微软雅黑" pitchFamily="34" charset="-122"/>
        </a:defRPr>
      </a:lvl5pPr>
      <a:lvl6pPr marL="475891" algn="ctr" rtl="0" fontAlgn="base">
        <a:spcBef>
          <a:spcPct val="0"/>
        </a:spcBef>
        <a:spcAft>
          <a:spcPct val="0"/>
        </a:spcAft>
        <a:defRPr sz="4572">
          <a:solidFill>
            <a:schemeClr val="tx2"/>
          </a:solidFill>
          <a:latin typeface="Arial" charset="0"/>
          <a:ea typeface="微软雅黑" pitchFamily="34" charset="-122"/>
        </a:defRPr>
      </a:lvl6pPr>
      <a:lvl7pPr marL="951786" algn="ctr" rtl="0" fontAlgn="base">
        <a:spcBef>
          <a:spcPct val="0"/>
        </a:spcBef>
        <a:spcAft>
          <a:spcPct val="0"/>
        </a:spcAft>
        <a:defRPr sz="4572">
          <a:solidFill>
            <a:schemeClr val="tx2"/>
          </a:solidFill>
          <a:latin typeface="Arial" charset="0"/>
          <a:ea typeface="微软雅黑" pitchFamily="34" charset="-122"/>
        </a:defRPr>
      </a:lvl7pPr>
      <a:lvl8pPr marL="1427679" algn="ctr" rtl="0" fontAlgn="base">
        <a:spcBef>
          <a:spcPct val="0"/>
        </a:spcBef>
        <a:spcAft>
          <a:spcPct val="0"/>
        </a:spcAft>
        <a:defRPr sz="4572">
          <a:solidFill>
            <a:schemeClr val="tx2"/>
          </a:solidFill>
          <a:latin typeface="Arial" charset="0"/>
          <a:ea typeface="微软雅黑" pitchFamily="34" charset="-122"/>
        </a:defRPr>
      </a:lvl8pPr>
      <a:lvl9pPr marL="1903570" algn="ctr" rtl="0" fontAlgn="base">
        <a:spcBef>
          <a:spcPct val="0"/>
        </a:spcBef>
        <a:spcAft>
          <a:spcPct val="0"/>
        </a:spcAft>
        <a:defRPr sz="4572">
          <a:solidFill>
            <a:schemeClr val="tx2"/>
          </a:solidFill>
          <a:latin typeface="Arial" charset="0"/>
          <a:ea typeface="微软雅黑" pitchFamily="34" charset="-122"/>
        </a:defRPr>
      </a:lvl9pPr>
    </p:titleStyle>
    <p:bodyStyle>
      <a:lvl1pPr marL="356919" indent="-356919" algn="l" rtl="0" eaLnBrk="0" fontAlgn="base" hangingPunct="0">
        <a:spcBef>
          <a:spcPct val="20000"/>
        </a:spcBef>
        <a:spcAft>
          <a:spcPct val="0"/>
        </a:spcAft>
        <a:buChar char="•"/>
        <a:defRPr sz="2476">
          <a:solidFill>
            <a:schemeClr val="tx1"/>
          </a:solidFill>
          <a:latin typeface="+mn-lt"/>
          <a:ea typeface="+mn-ea"/>
          <a:cs typeface="+mn-cs"/>
        </a:defRPr>
      </a:lvl1pPr>
      <a:lvl2pPr marL="773327" indent="-297433" algn="l" rtl="0" eaLnBrk="0" fontAlgn="base" hangingPunct="0">
        <a:spcBef>
          <a:spcPct val="20000"/>
        </a:spcBef>
        <a:spcAft>
          <a:spcPct val="0"/>
        </a:spcAft>
        <a:buChar char="–"/>
        <a:defRPr sz="2095">
          <a:solidFill>
            <a:schemeClr val="tx1"/>
          </a:solidFill>
          <a:latin typeface="+mn-lt"/>
          <a:ea typeface="+mn-ea"/>
        </a:defRPr>
      </a:lvl2pPr>
      <a:lvl3pPr marL="1189733" indent="-237944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ea typeface="+mn-ea"/>
        </a:defRPr>
      </a:lvl3pPr>
      <a:lvl4pPr marL="1665626" indent="-237944" algn="l" rtl="0" eaLnBrk="0" fontAlgn="base" hangingPunct="0">
        <a:spcBef>
          <a:spcPct val="20000"/>
        </a:spcBef>
        <a:spcAft>
          <a:spcPct val="0"/>
        </a:spcAft>
        <a:buChar char="–"/>
        <a:defRPr sz="1714">
          <a:solidFill>
            <a:schemeClr val="tx1"/>
          </a:solidFill>
          <a:latin typeface="+mn-lt"/>
          <a:ea typeface="+mn-ea"/>
        </a:defRPr>
      </a:lvl4pPr>
      <a:lvl5pPr marL="2141517" indent="-237944" algn="l" rtl="0" eaLnBrk="0" fontAlgn="base" hangingPunct="0">
        <a:spcBef>
          <a:spcPct val="20000"/>
        </a:spcBef>
        <a:spcAft>
          <a:spcPct val="0"/>
        </a:spcAft>
        <a:buChar char="»"/>
        <a:defRPr sz="1714">
          <a:solidFill>
            <a:schemeClr val="tx1"/>
          </a:solidFill>
          <a:latin typeface="+mn-lt"/>
          <a:ea typeface="+mn-ea"/>
        </a:defRPr>
      </a:lvl5pPr>
      <a:lvl6pPr marL="2617410" indent="-237944" algn="l" rtl="0" fontAlgn="base">
        <a:spcBef>
          <a:spcPct val="20000"/>
        </a:spcBef>
        <a:spcAft>
          <a:spcPct val="0"/>
        </a:spcAft>
        <a:buChar char="»"/>
        <a:defRPr sz="2095">
          <a:solidFill>
            <a:schemeClr val="tx1"/>
          </a:solidFill>
          <a:latin typeface="+mn-lt"/>
          <a:ea typeface="+mn-ea"/>
        </a:defRPr>
      </a:lvl6pPr>
      <a:lvl7pPr marL="3093304" indent="-237944" algn="l" rtl="0" fontAlgn="base">
        <a:spcBef>
          <a:spcPct val="20000"/>
        </a:spcBef>
        <a:spcAft>
          <a:spcPct val="0"/>
        </a:spcAft>
        <a:buChar char="»"/>
        <a:defRPr sz="2095">
          <a:solidFill>
            <a:schemeClr val="tx1"/>
          </a:solidFill>
          <a:latin typeface="+mn-lt"/>
          <a:ea typeface="+mn-ea"/>
        </a:defRPr>
      </a:lvl7pPr>
      <a:lvl8pPr marL="3569196" indent="-237944" algn="l" rtl="0" fontAlgn="base">
        <a:spcBef>
          <a:spcPct val="20000"/>
        </a:spcBef>
        <a:spcAft>
          <a:spcPct val="0"/>
        </a:spcAft>
        <a:buChar char="»"/>
        <a:defRPr sz="2095">
          <a:solidFill>
            <a:schemeClr val="tx1"/>
          </a:solidFill>
          <a:latin typeface="+mn-lt"/>
          <a:ea typeface="+mn-ea"/>
        </a:defRPr>
      </a:lvl8pPr>
      <a:lvl9pPr marL="4045089" indent="-237944" algn="l" rtl="0" fontAlgn="base">
        <a:spcBef>
          <a:spcPct val="20000"/>
        </a:spcBef>
        <a:spcAft>
          <a:spcPct val="0"/>
        </a:spcAft>
        <a:buChar char="»"/>
        <a:defRPr sz="2095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51786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75891" algn="l" defTabSz="951786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51786" algn="l" defTabSz="951786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27679" algn="l" defTabSz="951786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03570" algn="l" defTabSz="951786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379463" algn="l" defTabSz="951786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855356" algn="l" defTabSz="951786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31250" algn="l" defTabSz="951786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07143" algn="l" defTabSz="951786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>
          <a:xfrm>
            <a:off x="701040" y="1036320"/>
            <a:ext cx="10834763" cy="13872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1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宋体" panose="02010600030101010101" pitchFamily="2" charset="-122"/>
                <a:cs typeface="+mj-cs"/>
              </a:rPr>
              <a:t>StNet</a:t>
            </a:r>
            <a:r>
              <a:rPr kumimoji="0" lang="en-US" altLang="zh-CN" sz="54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宋体" panose="02010600030101010101" pitchFamily="2" charset="-122"/>
                <a:cs typeface="+mj-cs"/>
              </a:rPr>
              <a:t>: Local and Global Spatial-Temporal Modeling for Action Recognition</a:t>
            </a:r>
            <a:endParaRPr kumimoji="0" lang="zh-CN" altLang="en-US" sz="5400" b="1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 Light" panose="020F0302020204030204"/>
              <a:ea typeface="宋体" panose="02010600030101010101" pitchFamily="2" charset="-122"/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副标题 2"/>
              <p:cNvSpPr txBox="1">
                <a:spLocks/>
              </p:cNvSpPr>
              <p:nvPr/>
            </p:nvSpPr>
            <p:spPr>
              <a:xfrm>
                <a:off x="1427328" y="3019857"/>
                <a:ext cx="9884229" cy="81828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 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𝐷𝑜𝑛𝑔𝑙𝑖𝑎𝑛𝑔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𝐻</m:t>
                      </m:r>
                      <m:sSup>
                        <m:sSupPr>
                          <m:ctrlP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𝑒</m:t>
                          </m:r>
                        </m:e>
                        <m:sup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  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𝑍h𝑖𝑐h𝑎𝑜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𝑍h𝑜</m:t>
                      </m:r>
                      <m:sSup>
                        <m:sSupPr>
                          <m:ctrlP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𝑢</m:t>
                          </m:r>
                        </m:e>
                        <m:sup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    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𝐶h𝑢𝑎𝑛𝑔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b="0" i="1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𝐺𝑎</m:t>
                      </m:r>
                      <m:sSup>
                        <m:sSupPr>
                          <m:ctrlP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Text" lastClr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b="0" i="1" u="none" strike="noStrike" kern="1200" cap="none" spc="0" normalizeH="0" baseline="0" noProof="0" dirty="0" err="1" smtClean="0">
                              <a:ln>
                                <a:noFill/>
                              </a:ln>
                              <a:solidFill>
                                <a:sysClr val="windowText" lastClr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𝑛</m:t>
                          </m:r>
                        </m:e>
                        <m:sup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Text" lastClr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$</m:t>
                          </m:r>
                        </m:sup>
                      </m:sSup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         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𝐹𝑢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𝐿</m:t>
                      </m:r>
                      <m:sSup>
                        <m:sSupPr>
                          <m:ctrlP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𝑖</m:t>
                          </m:r>
                        </m:e>
                        <m:sup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kumimoji="0" lang="en-US" altLang="zh-CN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              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𝑋𝑖𝑎𝑜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𝐿𝑖</m:t>
                      </m:r>
                      <m:sSup>
                        <m:sSupPr>
                          <m:ctrlP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𝑢</m:t>
                          </m:r>
                        </m:e>
                        <m:sup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            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𝑌𝑎𝑛𝑑𝑜𝑛𝑔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𝐿</m:t>
                      </m:r>
                      <m:sSup>
                        <m:sSupPr>
                          <m:ctrlP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Text" lastClr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Text" lastClr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𝑖</m:t>
                          </m:r>
                        </m:e>
                        <m:sup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Text" lastClr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&amp;</m:t>
                          </m:r>
                        </m:sup>
                      </m:sSup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     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𝐿𝑖𝑚𝑖𝑛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𝑊𝑎𝑛</m:t>
                      </m:r>
                      <m:sSup>
                        <m:sSupPr>
                          <m:ctrlP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Text" lastClr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Text" lastClr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𝑔</m:t>
                          </m:r>
                        </m:e>
                        <m:sup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Text" lastClr="00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#</m:t>
                          </m:r>
                        </m:sup>
                      </m:sSup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  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𝑆h𝑖𝑙𝑒𝑖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 </m:t>
                      </m:r>
                      <m:r>
                        <a:rPr kumimoji="0" lang="en-US" altLang="zh-CN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𝑊𝑒</m:t>
                      </m:r>
                      <m:sSup>
                        <m:sSupPr>
                          <m:ctrlP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𝑛</m:t>
                          </m:r>
                        </m:e>
                        <m:sup>
                          <m:r>
                            <a:rPr kumimoji="0" lang="en-US" altLang="zh-CN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kumimoji="0" lang="zh-CN" alt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9" name="副标题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7328" y="3019857"/>
                <a:ext cx="9884229" cy="818286"/>
              </a:xfrm>
              <a:prstGeom prst="rect">
                <a:avLst/>
              </a:prstGeom>
              <a:blipFill rotWithShape="0">
                <a:blip r:embed="rId3"/>
                <a:stretch>
                  <a:fillRect t="-741" b="-74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/>
              <p:cNvSpPr txBox="1"/>
              <p:nvPr/>
            </p:nvSpPr>
            <p:spPr>
              <a:xfrm>
                <a:off x="1611086" y="4449672"/>
                <a:ext cx="8969828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#</m:t>
                    </m:r>
                  </m:oMath>
                </a14:m>
                <a:r>
                  <a:rPr lang="zh-CN" altLang="en-US" sz="2400" dirty="0">
                    <a:solidFill>
                      <a:prstClr val="black"/>
                    </a:solidFill>
                    <a:latin typeface="Calibri" panose="020F0502020204030204"/>
                    <a:ea typeface="宋体" panose="02010600030101010101" pitchFamily="2" charset="-122"/>
                  </a:rPr>
                  <a:t>      </a:t>
                </a:r>
                <a:r>
                  <a:rPr lang="en-US" altLang="zh-CN" sz="2400" dirty="0">
                    <a:solidFill>
                      <a:prstClr val="black"/>
                    </a:solidFill>
                    <a:latin typeface="Calibri" panose="020F0502020204030204"/>
                    <a:ea typeface="宋体" panose="02010600030101010101" pitchFamily="2" charset="-122"/>
                  </a:rPr>
                  <a:t>Nanjing University, China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&amp;</m:t>
                    </m:r>
                  </m:oMath>
                </a14:m>
                <a:r>
                  <a:rPr lang="zh-CN" altLang="en-US" sz="2400" dirty="0">
                    <a:solidFill>
                      <a:prstClr val="black"/>
                    </a:solidFill>
                    <a:latin typeface="Calibri" panose="020F0502020204030204"/>
                    <a:ea typeface="宋体" panose="02010600030101010101" pitchFamily="2" charset="-122"/>
                  </a:rPr>
                  <a:t>      </a:t>
                </a:r>
                <a:r>
                  <a:rPr lang="en-US" altLang="zh-CN" sz="2400" dirty="0">
                    <a:solidFill>
                      <a:prstClr val="black"/>
                    </a:solidFill>
                    <a:latin typeface="Calibri" panose="020F0502020204030204"/>
                    <a:ea typeface="宋体" panose="02010600030101010101" pitchFamily="2" charset="-122"/>
                  </a:rPr>
                  <a:t>University of Central Florida, USA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$</m:t>
                    </m:r>
                  </m:oMath>
                </a14:m>
                <a:r>
                  <a:rPr lang="zh-CN" altLang="en-US" sz="2400" dirty="0">
                    <a:solidFill>
                      <a:prstClr val="black"/>
                    </a:solidFill>
                    <a:latin typeface="Calibri" panose="020F0502020204030204"/>
                    <a:ea typeface="宋体" panose="02010600030101010101" pitchFamily="2" charset="-122"/>
                  </a:rPr>
                  <a:t>       </a:t>
                </a:r>
                <a:r>
                  <a:rPr lang="en-US" altLang="zh-CN" sz="2400" dirty="0">
                    <a:solidFill>
                      <a:prstClr val="black"/>
                    </a:solidFill>
                    <a:latin typeface="Calibri" panose="020F0502020204030204"/>
                    <a:ea typeface="宋体" panose="02010600030101010101" pitchFamily="2" charset="-122"/>
                  </a:rPr>
                  <a:t>Massachusetts Institute of Technology, USA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40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en-US" altLang="zh-CN" sz="2400" dirty="0">
                    <a:solidFill>
                      <a:srgbClr val="0070C0"/>
                    </a:solidFill>
                    <a:latin typeface="Calibri" panose="020F0502020204030204"/>
                    <a:ea typeface="宋体" panose="02010600030101010101" pitchFamily="2" charset="-122"/>
                  </a:rPr>
                  <a:t>       Department of Computer Vision Technology (VIS), Baidu Inc.</a:t>
                </a:r>
              </a:p>
            </p:txBody>
          </p:sp>
        </mc:Choice>
        <mc:Fallback xmlns="">
          <p:sp>
            <p:nvSpPr>
              <p:cNvPr id="10" name="文本框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1086" y="4449672"/>
                <a:ext cx="8969828" cy="1569660"/>
              </a:xfrm>
              <a:prstGeom prst="rect">
                <a:avLst/>
              </a:prstGeom>
              <a:blipFill rotWithShape="0">
                <a:blip r:embed="rId4"/>
                <a:stretch>
                  <a:fillRect t="-3113" b="-81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9160503"/>
      </p:ext>
    </p:extLst>
  </p:cSld>
  <p:clrMapOvr>
    <a:masterClrMapping/>
  </p:clrMapOvr>
  <p:transition advTm="10483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StNet</a:t>
            </a:r>
            <a:r>
              <a:rPr lang="en-US" altLang="zh-CN" dirty="0" smtClean="0"/>
              <a:t> – Comparison with SOTAs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Exp. on Kinetics400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pPr lvl="1"/>
            <a:r>
              <a:rPr lang="en-US" altLang="zh-CN" dirty="0">
                <a:solidFill>
                  <a:srgbClr val="7030A0"/>
                </a:solidFill>
              </a:rPr>
              <a:t>Comparable #FLOPs, better Prec@1</a:t>
            </a:r>
          </a:p>
          <a:p>
            <a:pPr lvl="1"/>
            <a:r>
              <a:rPr lang="en-US" altLang="zh-CN" dirty="0">
                <a:solidFill>
                  <a:srgbClr val="7030A0"/>
                </a:solidFill>
              </a:rPr>
              <a:t>Comparable Prec@1, less #FLOPs</a:t>
            </a:r>
            <a:endParaRPr lang="zh-CN" altLang="en-US" dirty="0">
              <a:solidFill>
                <a:srgbClr val="7030A0"/>
              </a:solidFill>
            </a:endParaRPr>
          </a:p>
          <a:p>
            <a:pPr marL="475894" lvl="1" indent="0">
              <a:buNone/>
            </a:pPr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b="34028"/>
          <a:stretch/>
        </p:blipFill>
        <p:spPr>
          <a:xfrm>
            <a:off x="723075" y="1855744"/>
            <a:ext cx="11103703" cy="352880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611437" y="4851393"/>
            <a:ext cx="3223451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613110" y="4380803"/>
            <a:ext cx="3223451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604737" y="2674267"/>
            <a:ext cx="3223451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8625568" y="5107911"/>
            <a:ext cx="3223451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8611437" y="4107474"/>
            <a:ext cx="3223451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8603327" y="3837480"/>
            <a:ext cx="3223451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8625567" y="3395037"/>
            <a:ext cx="3223451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8623590" y="2908994"/>
            <a:ext cx="3223451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3603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StNet</a:t>
            </a:r>
            <a:r>
              <a:rPr lang="en-US" altLang="zh-CN" dirty="0" smtClean="0"/>
              <a:t> – Comparison with SOTAs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Exp. on Kinetics600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pPr lvl="1"/>
            <a:r>
              <a:rPr lang="en-US" altLang="zh-CN" dirty="0" smtClean="0">
                <a:solidFill>
                  <a:srgbClr val="7030A0"/>
                </a:solidFill>
              </a:rPr>
              <a:t>Same backbone, better performance</a:t>
            </a:r>
          </a:p>
          <a:p>
            <a:pPr lvl="1"/>
            <a:r>
              <a:rPr lang="en-US" altLang="zh-CN" dirty="0" smtClean="0">
                <a:solidFill>
                  <a:srgbClr val="7030A0"/>
                </a:solidFill>
              </a:rPr>
              <a:t>Same performance, shallower backbone</a:t>
            </a:r>
            <a:endParaRPr lang="zh-CN" altLang="en-US" dirty="0">
              <a:solidFill>
                <a:srgbClr val="7030A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t="65272" b="-1231"/>
          <a:stretch/>
        </p:blipFill>
        <p:spPr>
          <a:xfrm>
            <a:off x="752212" y="2413636"/>
            <a:ext cx="11103703" cy="192339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l="-142" t="-13" r="142" b="93234"/>
          <a:stretch/>
        </p:blipFill>
        <p:spPr>
          <a:xfrm>
            <a:off x="736446" y="2049341"/>
            <a:ext cx="11103703" cy="36260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657599" y="3636114"/>
            <a:ext cx="8182549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620808" y="2669152"/>
            <a:ext cx="8182549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652339" y="3883108"/>
            <a:ext cx="8182549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647080" y="2427400"/>
            <a:ext cx="8182549" cy="25224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573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9" grpId="1" animBg="1"/>
      <p:bldP spid="10" grpId="0" animBg="1"/>
      <p:bldP spid="10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StNet</a:t>
            </a:r>
            <a:r>
              <a:rPr lang="en-US" altLang="zh-CN" dirty="0" smtClean="0"/>
              <a:t> – Visualization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625" y="1371601"/>
            <a:ext cx="11872375" cy="37944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9625" y="5448165"/>
            <a:ext cx="112117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 smtClean="0"/>
              <a:t>From top to bottom: “</a:t>
            </a:r>
            <a:r>
              <a:rPr lang="en-US" altLang="zh-CN" sz="2200" dirty="0" err="1" smtClean="0"/>
              <a:t>hoverboarding</a:t>
            </a:r>
            <a:r>
              <a:rPr lang="en-US" altLang="zh-CN" sz="2200" dirty="0" smtClean="0"/>
              <a:t>”, “golf driving”, “filling eyebrows” and “playing poker”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20993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StNet</a:t>
            </a:r>
            <a:r>
              <a:rPr lang="en-US" altLang="zh-CN" dirty="0" smtClean="0"/>
              <a:t> – Transfer Learning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Exp. on UCF101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380" y="2476515"/>
            <a:ext cx="611505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89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Conclusion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0322" y="1341453"/>
            <a:ext cx="11337168" cy="4899025"/>
          </a:xfrm>
        </p:spPr>
        <p:txBody>
          <a:bodyPr/>
          <a:lstStyle/>
          <a:p>
            <a:r>
              <a:rPr lang="en-US" altLang="zh-CN" dirty="0" smtClean="0"/>
              <a:t>Spatial-Temporal modeling is essential for action recognition</a:t>
            </a:r>
          </a:p>
          <a:p>
            <a:r>
              <a:rPr lang="en-US" altLang="zh-CN" dirty="0" smtClean="0"/>
              <a:t>Both local and global spatial-temporal relation are modeled in </a:t>
            </a:r>
            <a:r>
              <a:rPr lang="en-US" altLang="zh-CN" dirty="0" err="1" smtClean="0"/>
              <a:t>StNet</a:t>
            </a:r>
            <a:endParaRPr lang="en-US" altLang="zh-CN" dirty="0" smtClean="0"/>
          </a:p>
          <a:p>
            <a:r>
              <a:rPr lang="en-US" altLang="zh-CN" dirty="0" err="1" smtClean="0"/>
              <a:t>StNet</a:t>
            </a:r>
            <a:r>
              <a:rPr lang="en-US" altLang="zh-CN" dirty="0" smtClean="0"/>
              <a:t> significantly outperforms SOTAs in terms of Accuracy-FLOPs trade-off</a:t>
            </a:r>
          </a:p>
          <a:p>
            <a:r>
              <a:rPr lang="en-US" altLang="zh-CN" dirty="0" err="1" smtClean="0"/>
              <a:t>StNet</a:t>
            </a:r>
            <a:r>
              <a:rPr lang="en-US" altLang="zh-CN" dirty="0" smtClean="0"/>
              <a:t> achieves state-of-the-art performance on Kinetics600</a:t>
            </a:r>
          </a:p>
          <a:p>
            <a:r>
              <a:rPr lang="en-US" altLang="zh-CN" dirty="0" err="1" smtClean="0"/>
              <a:t>StNet</a:t>
            </a:r>
            <a:r>
              <a:rPr lang="en-US" altLang="zh-CN" dirty="0" smtClean="0"/>
              <a:t> shows great transfer learning capability.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894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920037" y="2651760"/>
            <a:ext cx="235192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 smtClean="0"/>
              <a:t>Q&amp;A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8179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/>
              <a:t>Action Recognition – A Case Study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952" dirty="0"/>
              <a:t>Spatial information (</a:t>
            </a:r>
            <a:r>
              <a:rPr lang="en-US" altLang="zh-CN" sz="2952" dirty="0">
                <a:solidFill>
                  <a:srgbClr val="00B050"/>
                </a:solidFill>
              </a:rPr>
              <a:t>S</a:t>
            </a:r>
            <a:r>
              <a:rPr lang="en-US" altLang="zh-CN" sz="2952" dirty="0"/>
              <a:t>) is </a:t>
            </a:r>
            <a:r>
              <a:rPr lang="en-US" altLang="zh-CN" sz="2952" dirty="0" smtClean="0"/>
              <a:t>an </a:t>
            </a:r>
            <a:r>
              <a:rPr lang="en-US" altLang="zh-CN" sz="2952" dirty="0"/>
              <a:t>important clue</a:t>
            </a:r>
            <a:endParaRPr lang="zh-CN" altLang="en-US" sz="2952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731" y="2266571"/>
            <a:ext cx="8564813" cy="374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89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/>
              <a:t>Action Recognition – A Case Study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952" dirty="0"/>
              <a:t>Spatial information (</a:t>
            </a:r>
            <a:r>
              <a:rPr lang="en-US" altLang="zh-CN" sz="2952" dirty="0">
                <a:solidFill>
                  <a:srgbClr val="00B050"/>
                </a:solidFill>
              </a:rPr>
              <a:t>S</a:t>
            </a:r>
            <a:r>
              <a:rPr lang="en-US" altLang="zh-CN" sz="2952" dirty="0"/>
              <a:t>) is one of important clues</a:t>
            </a:r>
          </a:p>
          <a:p>
            <a:r>
              <a:rPr lang="en-US" altLang="zh-CN" sz="2952" dirty="0"/>
              <a:t>Temporal (</a:t>
            </a:r>
            <a:r>
              <a:rPr lang="en-US" altLang="zh-CN" sz="2952" dirty="0">
                <a:solidFill>
                  <a:srgbClr val="00B050"/>
                </a:solidFill>
              </a:rPr>
              <a:t>T</a:t>
            </a:r>
            <a:r>
              <a:rPr lang="en-US" altLang="zh-CN" sz="2952" dirty="0"/>
              <a:t>) relation is the other key</a:t>
            </a:r>
            <a:endParaRPr lang="zh-CN" altLang="en-US" sz="2952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782" y="2539335"/>
            <a:ext cx="8389257" cy="370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77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/>
              <a:t>Action Recognition – Existing SOTAs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952" dirty="0"/>
              <a:t>CNN + RNN</a:t>
            </a:r>
          </a:p>
          <a:p>
            <a:pPr lvl="1"/>
            <a:r>
              <a:rPr lang="en-US" altLang="zh-CN" sz="2476" dirty="0"/>
              <a:t>CNN for </a:t>
            </a:r>
            <a:r>
              <a:rPr lang="en-US" altLang="zh-CN" sz="2476" dirty="0" smtClean="0">
                <a:solidFill>
                  <a:srgbClr val="00B050"/>
                </a:solidFill>
              </a:rPr>
              <a:t>S</a:t>
            </a:r>
            <a:r>
              <a:rPr lang="en-US" altLang="zh-CN" sz="2476" dirty="0" smtClean="0"/>
              <a:t> modeling</a:t>
            </a:r>
            <a:endParaRPr lang="en-US" altLang="zh-CN" sz="2476" dirty="0"/>
          </a:p>
          <a:p>
            <a:pPr lvl="1"/>
            <a:r>
              <a:rPr lang="en-US" altLang="zh-CN" sz="2476" dirty="0"/>
              <a:t>LSTM for </a:t>
            </a:r>
            <a:r>
              <a:rPr lang="en-US" altLang="zh-CN" sz="2476" dirty="0" smtClean="0">
                <a:solidFill>
                  <a:srgbClr val="00B050"/>
                </a:solidFill>
              </a:rPr>
              <a:t>T</a:t>
            </a:r>
            <a:r>
              <a:rPr lang="en-US" altLang="zh-CN" sz="2476" dirty="0" smtClean="0"/>
              <a:t> </a:t>
            </a:r>
            <a:r>
              <a:rPr lang="en-US" altLang="zh-CN" sz="2476" dirty="0"/>
              <a:t>modeling</a:t>
            </a:r>
          </a:p>
          <a:p>
            <a:pPr lvl="1"/>
            <a:r>
              <a:rPr lang="en-US" altLang="zh-CN" sz="2476" dirty="0">
                <a:solidFill>
                  <a:srgbClr val="FF0000"/>
                </a:solidFill>
              </a:rPr>
              <a:t>Separately spatial-temporal modeling</a:t>
            </a:r>
          </a:p>
          <a:p>
            <a:pPr lvl="1"/>
            <a:r>
              <a:rPr lang="en-US" altLang="zh-CN" sz="2476" dirty="0">
                <a:solidFill>
                  <a:srgbClr val="FF0000"/>
                </a:solidFill>
              </a:rPr>
              <a:t>Harder to be end-to-end trained</a:t>
            </a:r>
            <a:endParaRPr lang="zh-CN" altLang="en-US" sz="2476" dirty="0">
              <a:solidFill>
                <a:srgbClr val="FF0000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7200" y="1341453"/>
            <a:ext cx="3614744" cy="489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188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Action Recognition – Existing SOTAs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0314" y="1303041"/>
            <a:ext cx="5400531" cy="4525963"/>
          </a:xfrm>
        </p:spPr>
        <p:txBody>
          <a:bodyPr/>
          <a:lstStyle/>
          <a:p>
            <a:r>
              <a:rPr lang="en-US" altLang="zh-CN" dirty="0" smtClean="0"/>
              <a:t>2D-Conv Solutions</a:t>
            </a:r>
          </a:p>
          <a:p>
            <a:pPr lvl="1"/>
            <a:r>
              <a:rPr lang="en-US" altLang="zh-CN" dirty="0" smtClean="0"/>
              <a:t>TSN/TRN/…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r>
              <a:rPr lang="en-US" altLang="zh-CN" dirty="0" smtClean="0">
                <a:solidFill>
                  <a:srgbClr val="FF0000"/>
                </a:solidFill>
              </a:rPr>
              <a:t>Local S-T relation ignored</a:t>
            </a:r>
          </a:p>
          <a:p>
            <a:pPr lvl="1"/>
            <a:r>
              <a:rPr lang="en-US" altLang="zh-CN" dirty="0" smtClean="0">
                <a:solidFill>
                  <a:srgbClr val="FF0000"/>
                </a:solidFill>
              </a:rPr>
              <a:t>Global T-relation unexploited 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81160" y="1303041"/>
            <a:ext cx="5400531" cy="4525963"/>
          </a:xfrm>
        </p:spPr>
        <p:txBody>
          <a:bodyPr/>
          <a:lstStyle/>
          <a:p>
            <a:r>
              <a:rPr lang="en-US" altLang="zh-CN" dirty="0" smtClean="0"/>
              <a:t>3D-Conv Solutions</a:t>
            </a:r>
          </a:p>
          <a:p>
            <a:pPr lvl="1"/>
            <a:r>
              <a:rPr lang="en-US" altLang="zh-CN" dirty="0" smtClean="0"/>
              <a:t>C3D/I3D/</a:t>
            </a:r>
            <a:r>
              <a:rPr lang="en-US" altLang="zh-CN" dirty="0" err="1" smtClean="0"/>
              <a:t>ARTNet</a:t>
            </a:r>
            <a:r>
              <a:rPr lang="en-US" altLang="zh-CN" dirty="0" smtClean="0"/>
              <a:t>/…</a:t>
            </a:r>
          </a:p>
          <a:p>
            <a:pPr lvl="1"/>
            <a:r>
              <a:rPr lang="en-US" altLang="zh-CN" dirty="0" smtClean="0"/>
              <a:t>Joint S-T modeling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r>
              <a:rPr lang="en-US" altLang="zh-CN" dirty="0" smtClean="0">
                <a:solidFill>
                  <a:srgbClr val="FF0000"/>
                </a:solidFill>
              </a:rPr>
              <a:t>Huge #</a:t>
            </a:r>
            <a:r>
              <a:rPr lang="en-US" altLang="zh-CN" dirty="0" err="1" smtClean="0">
                <a:solidFill>
                  <a:srgbClr val="FF0000"/>
                </a:solidFill>
              </a:rPr>
              <a:t>params</a:t>
            </a:r>
            <a:r>
              <a:rPr lang="en-US" altLang="zh-CN" dirty="0" smtClean="0">
                <a:solidFill>
                  <a:srgbClr val="FF0000"/>
                </a:solidFill>
              </a:rPr>
              <a:t> / #FLOPs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677" y="2850675"/>
            <a:ext cx="3790443" cy="26365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440" y="2934186"/>
            <a:ext cx="789308" cy="58005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25" y="3873868"/>
            <a:ext cx="803023" cy="59013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24" y="4823629"/>
            <a:ext cx="803023" cy="59013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900" y="2904983"/>
            <a:ext cx="789308" cy="58005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185" y="3844665"/>
            <a:ext cx="803023" cy="59013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184" y="4794426"/>
            <a:ext cx="803023" cy="590133"/>
          </a:xfrm>
          <a:prstGeom prst="rect">
            <a:avLst/>
          </a:prstGeom>
        </p:spPr>
      </p:pic>
      <p:sp>
        <p:nvSpPr>
          <p:cNvPr id="13" name="梯形 12"/>
          <p:cNvSpPr/>
          <p:nvPr/>
        </p:nvSpPr>
        <p:spPr>
          <a:xfrm rot="5400000">
            <a:off x="7290654" y="3173073"/>
            <a:ext cx="2472252" cy="1950720"/>
          </a:xfrm>
          <a:prstGeom prst="trapezoid">
            <a:avLst>
              <a:gd name="adj" fmla="val 335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3D </a:t>
            </a:r>
            <a:r>
              <a:rPr lang="en-US" altLang="zh-CN" sz="2400" b="1" dirty="0" err="1" smtClean="0"/>
              <a:t>ConvNet</a:t>
            </a:r>
            <a:endParaRPr lang="zh-CN" altLang="en-US" sz="2400" b="1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9921018" y="3873634"/>
            <a:ext cx="1241794" cy="554830"/>
          </a:xfrm>
          <a:prstGeom prst="rect">
            <a:avLst/>
          </a:prstGeom>
        </p:spPr>
      </p:pic>
      <p:cxnSp>
        <p:nvCxnSpPr>
          <p:cNvPr id="16" name="直接箭头连接符 15"/>
          <p:cNvCxnSpPr>
            <a:stCxn id="13" idx="0"/>
            <a:endCxn id="14" idx="2"/>
          </p:cNvCxnSpPr>
          <p:nvPr/>
        </p:nvCxnSpPr>
        <p:spPr>
          <a:xfrm>
            <a:off x="9502140" y="4148433"/>
            <a:ext cx="762360" cy="2616"/>
          </a:xfrm>
          <a:prstGeom prst="straightConnector1">
            <a:avLst/>
          </a:prstGeom>
          <a:ln w="730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193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err="1" smtClean="0"/>
              <a:t>StNet</a:t>
            </a:r>
            <a:r>
              <a:rPr lang="en-US" altLang="zh-CN" sz="3200" dirty="0" smtClean="0"/>
              <a:t> – Joint Local and Global S-T modeling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0309" y="979487"/>
            <a:ext cx="10971382" cy="4899025"/>
          </a:xfrm>
        </p:spPr>
        <p:txBody>
          <a:bodyPr/>
          <a:lstStyle/>
          <a:p>
            <a:r>
              <a:rPr lang="en-US" altLang="zh-CN" sz="2952" dirty="0" smtClean="0"/>
              <a:t>Overall Framework – Taking </a:t>
            </a:r>
            <a:r>
              <a:rPr lang="en-US" altLang="zh-CN" sz="2952" dirty="0" err="1" smtClean="0"/>
              <a:t>ResNet</a:t>
            </a:r>
            <a:r>
              <a:rPr lang="en-US" altLang="zh-CN" sz="2952" dirty="0" smtClean="0"/>
              <a:t> as exemplar backbone</a:t>
            </a:r>
          </a:p>
          <a:p>
            <a:endParaRPr lang="en-US" altLang="zh-CN" sz="2952" dirty="0"/>
          </a:p>
          <a:p>
            <a:endParaRPr lang="en-US" altLang="zh-CN" sz="2952" dirty="0" smtClean="0"/>
          </a:p>
          <a:p>
            <a:endParaRPr lang="en-US" altLang="zh-CN" sz="2952" dirty="0"/>
          </a:p>
          <a:p>
            <a:endParaRPr lang="en-US" altLang="zh-CN" sz="2952" dirty="0" smtClean="0"/>
          </a:p>
          <a:p>
            <a:pPr marL="0" indent="0">
              <a:buNone/>
            </a:pPr>
            <a:endParaRPr lang="en-US" altLang="zh-CN" sz="2952" dirty="0" smtClean="0"/>
          </a:p>
          <a:p>
            <a:pPr marL="0" indent="0">
              <a:buNone/>
            </a:pPr>
            <a:endParaRPr lang="en-US" altLang="zh-CN" sz="2952" dirty="0" smtClean="0"/>
          </a:p>
          <a:p>
            <a:pPr marL="0" indent="0">
              <a:buNone/>
            </a:pPr>
            <a:endParaRPr lang="en-US" altLang="zh-CN" sz="2952" dirty="0" smtClean="0"/>
          </a:p>
          <a:p>
            <a:pPr marL="0" indent="0">
              <a:buNone/>
            </a:pPr>
            <a:endParaRPr lang="en-US" altLang="zh-CN" sz="2952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t="4421" b="3099"/>
          <a:stretch/>
        </p:blipFill>
        <p:spPr>
          <a:xfrm>
            <a:off x="1880723" y="1676400"/>
            <a:ext cx="7994797" cy="3627120"/>
          </a:xfrm>
          <a:prstGeom prst="rect">
            <a:avLst/>
          </a:prstGeom>
        </p:spPr>
      </p:pic>
      <p:sp>
        <p:nvSpPr>
          <p:cNvPr id="5" name="左大括号 4"/>
          <p:cNvSpPr/>
          <p:nvPr/>
        </p:nvSpPr>
        <p:spPr>
          <a:xfrm rot="10800000">
            <a:off x="2850712" y="1938721"/>
            <a:ext cx="133788" cy="851338"/>
          </a:xfrm>
          <a:prstGeom prst="leftBrace">
            <a:avLst>
              <a:gd name="adj1" fmla="val 56163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984500" y="217972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 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663700" y="220512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 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689100" y="333542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1689100" y="4517029"/>
            <a:ext cx="385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12" name="左大括号 11"/>
          <p:cNvSpPr/>
          <p:nvPr/>
        </p:nvSpPr>
        <p:spPr>
          <a:xfrm rot="16200000">
            <a:off x="2234401" y="5065556"/>
            <a:ext cx="133788" cy="851338"/>
          </a:xfrm>
          <a:prstGeom prst="leftBrace">
            <a:avLst>
              <a:gd name="adj1" fmla="val 56163"/>
              <a:gd name="adj2" fmla="val 50000"/>
            </a:avLst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09331" y="5687633"/>
            <a:ext cx="1661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7030A0"/>
                </a:solidFill>
              </a:rPr>
              <a:t>Temporally sampling “super-images”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035121" y="5684852"/>
            <a:ext cx="2112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7030A0"/>
                </a:solidFill>
              </a:rPr>
              <a:t>2D-Conv on super-images for local S-T modeling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44" name="左大括号 43"/>
          <p:cNvSpPr/>
          <p:nvPr/>
        </p:nvSpPr>
        <p:spPr>
          <a:xfrm rot="16200000">
            <a:off x="3845194" y="4731915"/>
            <a:ext cx="133788" cy="1518619"/>
          </a:xfrm>
          <a:prstGeom prst="leftBrace">
            <a:avLst>
              <a:gd name="adj1" fmla="val 56163"/>
              <a:gd name="adj2" fmla="val 50000"/>
            </a:avLst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45" name="左大括号 44"/>
          <p:cNvSpPr/>
          <p:nvPr/>
        </p:nvSpPr>
        <p:spPr>
          <a:xfrm rot="16200000">
            <a:off x="6076531" y="4228959"/>
            <a:ext cx="133788" cy="2524532"/>
          </a:xfrm>
          <a:prstGeom prst="leftBrace">
            <a:avLst>
              <a:gd name="adj1" fmla="val 56163"/>
              <a:gd name="adj2" fmla="val 50000"/>
            </a:avLst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5148105" y="5684852"/>
            <a:ext cx="2341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7030A0"/>
                </a:solidFill>
              </a:rPr>
              <a:t>Stacked 3D/2D-Conv blocks for global S-T modeling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47" name="左大括号 46"/>
          <p:cNvSpPr/>
          <p:nvPr/>
        </p:nvSpPr>
        <p:spPr>
          <a:xfrm rot="16200000">
            <a:off x="8959752" y="5178563"/>
            <a:ext cx="133788" cy="615709"/>
          </a:xfrm>
          <a:prstGeom prst="leftBrace">
            <a:avLst>
              <a:gd name="adj1" fmla="val 56163"/>
              <a:gd name="adj2" fmla="val 50000"/>
            </a:avLst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811637" y="5684852"/>
            <a:ext cx="2430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7030A0"/>
                </a:solidFill>
              </a:rPr>
              <a:t>Temporal 1D-Xception for long term dynamic modeling </a:t>
            </a:r>
            <a:endParaRPr lang="zh-CN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12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7" grpId="0"/>
      <p:bldP spid="25" grpId="0"/>
      <p:bldP spid="44" grpId="0" animBg="1"/>
      <p:bldP spid="45" grpId="0" animBg="1"/>
      <p:bldP spid="46" grpId="0"/>
      <p:bldP spid="47" grpId="0" animBg="1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StNet</a:t>
            </a:r>
            <a:r>
              <a:rPr lang="en-US" altLang="zh-CN" dirty="0"/>
              <a:t> </a:t>
            </a:r>
            <a:r>
              <a:rPr lang="en-US" altLang="zh-CN" dirty="0" smtClean="0"/>
              <a:t>-- </a:t>
            </a:r>
            <a:r>
              <a:rPr lang="en-US" altLang="zh-CN" dirty="0"/>
              <a:t>Temporal </a:t>
            </a:r>
            <a:r>
              <a:rPr lang="en-US" altLang="zh-CN" dirty="0" err="1"/>
              <a:t>Xception</a:t>
            </a:r>
            <a:r>
              <a:rPr lang="en-US" altLang="zh-CN" dirty="0"/>
              <a:t> </a:t>
            </a:r>
            <a:r>
              <a:rPr lang="en-US" altLang="zh-CN" dirty="0" smtClean="0"/>
              <a:t>Block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0309" y="1088431"/>
            <a:ext cx="10971382" cy="4899025"/>
          </a:xfrm>
        </p:spPr>
        <p:txBody>
          <a:bodyPr/>
          <a:lstStyle/>
          <a:p>
            <a:r>
              <a:rPr lang="en-US" altLang="zh-CN" dirty="0" smtClean="0"/>
              <a:t>Separate channel-wise and temporal-wise 1D Conv</a:t>
            </a:r>
          </a:p>
          <a:p>
            <a:r>
              <a:rPr lang="en-US" altLang="zh-CN" dirty="0" smtClean="0"/>
              <a:t>Conv-based sequence modeling, </a:t>
            </a:r>
            <a:r>
              <a:rPr lang="en-US" altLang="zh-CN" dirty="0" smtClean="0">
                <a:solidFill>
                  <a:srgbClr val="7030A0"/>
                </a:solidFill>
              </a:rPr>
              <a:t>easy for end-to-end training 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8171" y="2339671"/>
            <a:ext cx="5738751" cy="2794163"/>
          </a:xfrm>
          <a:prstGeom prst="rect">
            <a:avLst/>
          </a:prstGeom>
          <a:ln w="25400">
            <a:solidFill>
              <a:srgbClr val="7030A0"/>
            </a:solidFill>
          </a:ln>
        </p:spPr>
      </p:pic>
      <p:cxnSp>
        <p:nvCxnSpPr>
          <p:cNvPr id="7" name="直接箭头连接符 6"/>
          <p:cNvCxnSpPr/>
          <p:nvPr/>
        </p:nvCxnSpPr>
        <p:spPr>
          <a:xfrm flipH="1">
            <a:off x="6957047" y="5124600"/>
            <a:ext cx="507949" cy="3068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6299767" y="5397276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#Kernel</a:t>
            </a:r>
            <a:endParaRPr lang="zh-CN" altLang="en-US" dirty="0"/>
          </a:p>
        </p:txBody>
      </p:sp>
      <p:cxnSp>
        <p:nvCxnSpPr>
          <p:cNvPr id="9" name="直接箭头连接符 8"/>
          <p:cNvCxnSpPr/>
          <p:nvPr/>
        </p:nvCxnSpPr>
        <p:spPr>
          <a:xfrm>
            <a:off x="7663561" y="5131431"/>
            <a:ext cx="249188" cy="27096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7377811" y="5402397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Kernel_size</a:t>
            </a:r>
            <a:endParaRPr lang="zh-CN" altLang="en-US" dirty="0"/>
          </a:p>
        </p:txBody>
      </p:sp>
      <p:cxnSp>
        <p:nvCxnSpPr>
          <p:cNvPr id="13" name="直接箭头连接符 12"/>
          <p:cNvCxnSpPr/>
          <p:nvPr/>
        </p:nvCxnSpPr>
        <p:spPr>
          <a:xfrm>
            <a:off x="7896456" y="5144586"/>
            <a:ext cx="1157229" cy="2868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8857703" y="539727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</a:t>
            </a:r>
            <a:r>
              <a:rPr lang="en-US" altLang="zh-CN" dirty="0" smtClean="0"/>
              <a:t>adding</a:t>
            </a:r>
            <a:endParaRPr lang="zh-CN" altLang="en-US" dirty="0"/>
          </a:p>
        </p:txBody>
      </p:sp>
      <p:cxnSp>
        <p:nvCxnSpPr>
          <p:cNvPr id="17" name="直接箭头连接符 16"/>
          <p:cNvCxnSpPr/>
          <p:nvPr/>
        </p:nvCxnSpPr>
        <p:spPr>
          <a:xfrm>
            <a:off x="8159369" y="5090596"/>
            <a:ext cx="2245068" cy="3408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10029286" y="5404607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#Groups</a:t>
            </a:r>
            <a:endParaRPr lang="zh-CN" altLang="en-US" dirty="0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820" y="2339671"/>
            <a:ext cx="5103144" cy="3001976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1983235" y="2339672"/>
            <a:ext cx="654105" cy="186972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3426488" y="2339672"/>
            <a:ext cx="626333" cy="186972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386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StNet</a:t>
            </a:r>
            <a:r>
              <a:rPr lang="en-US" altLang="zh-CN" dirty="0" smtClean="0"/>
              <a:t> – Ablation Studies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Temporal </a:t>
            </a:r>
            <a:r>
              <a:rPr lang="en-US" altLang="zh-CN" dirty="0" err="1" smtClean="0"/>
              <a:t>Xception</a:t>
            </a:r>
            <a:r>
              <a:rPr lang="en-US" altLang="zh-CN" dirty="0" smtClean="0"/>
              <a:t> Block for sequence modeling</a:t>
            </a:r>
          </a:p>
          <a:p>
            <a:r>
              <a:rPr lang="en-US" altLang="zh-CN" dirty="0" smtClean="0"/>
              <a:t>Exp. on Kinetics-400 with InceptionResnet-V2 as backbone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26641"/>
          <a:stretch/>
        </p:blipFill>
        <p:spPr>
          <a:xfrm>
            <a:off x="2145998" y="2359212"/>
            <a:ext cx="7552279" cy="404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4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StNet</a:t>
            </a:r>
            <a:r>
              <a:rPr lang="en-US" altLang="zh-CN" dirty="0" smtClean="0"/>
              <a:t> – Ablation Studies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Contribution of each component</a:t>
            </a:r>
          </a:p>
          <a:p>
            <a:r>
              <a:rPr lang="en-US" altLang="zh-CN" dirty="0" smtClean="0"/>
              <a:t>Exp. on Kinetics-600 with backbone of InceptionResnet-v2, T=7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39035"/>
            <a:ext cx="6610350" cy="266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7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默认设计模板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</TotalTime>
  <Words>363</Words>
  <Application>Microsoft Office PowerPoint</Application>
  <PresentationFormat>宽屏</PresentationFormat>
  <Paragraphs>107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宋体</vt:lpstr>
      <vt:lpstr>微软雅黑</vt:lpstr>
      <vt:lpstr>Arial</vt:lpstr>
      <vt:lpstr>Calibri</vt:lpstr>
      <vt:lpstr>Calibri Light</vt:lpstr>
      <vt:lpstr>Cambria Math</vt:lpstr>
      <vt:lpstr>3_默认设计模板</vt:lpstr>
      <vt:lpstr>PowerPoint 演示文稿</vt:lpstr>
      <vt:lpstr>Action Recognition – A Case Study</vt:lpstr>
      <vt:lpstr>Action Recognition – A Case Study</vt:lpstr>
      <vt:lpstr>Action Recognition – Existing SOTAs</vt:lpstr>
      <vt:lpstr>Action Recognition – Existing SOTAs</vt:lpstr>
      <vt:lpstr>StNet – Joint Local and Global S-T modeling</vt:lpstr>
      <vt:lpstr>StNet -- Temporal Xception Block</vt:lpstr>
      <vt:lpstr>StNet – Ablation Studies</vt:lpstr>
      <vt:lpstr>StNet – Ablation Studies</vt:lpstr>
      <vt:lpstr>StNet – Comparison with SOTAs</vt:lpstr>
      <vt:lpstr>StNet – Comparison with SOTAs</vt:lpstr>
      <vt:lpstr>StNet – Visualization</vt:lpstr>
      <vt:lpstr>StNet – Transfer Learning</vt:lpstr>
      <vt:lpstr>Conclusion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StNet: Local and Global Spatial-Temporal Modeling for Action Recognition</dc:title>
  <dc:creator>He,Dongliang</dc:creator>
  <cp:lastModifiedBy>He,Dongliang</cp:lastModifiedBy>
  <cp:revision>109</cp:revision>
  <dcterms:created xsi:type="dcterms:W3CDTF">2018-11-05T09:48:59Z</dcterms:created>
  <dcterms:modified xsi:type="dcterms:W3CDTF">2018-11-12T09:31:10Z</dcterms:modified>
</cp:coreProperties>
</file>

<file path=docProps/thumbnail.jpeg>
</file>